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 id="261" r:id="rId5"/>
    <p:sldId id="260" r:id="rId6"/>
    <p:sldId id="262" r:id="rId7"/>
    <p:sldId id="263" r:id="rId8"/>
    <p:sldId id="264" r:id="rId9"/>
    <p:sldId id="266" r:id="rId10"/>
    <p:sldId id="267" r:id="rId11"/>
    <p:sldId id="265"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8" d="100"/>
          <a:sy n="78" d="100"/>
        </p:scale>
        <p:origin x="64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2/8/2022</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2/8/2022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6938" y="494271"/>
            <a:ext cx="7766936" cy="887506"/>
          </a:xfrm>
        </p:spPr>
        <p:txBody>
          <a:bodyPr/>
          <a:lstStyle/>
          <a:p>
            <a:pPr algn="ctr"/>
            <a:r>
              <a:rPr lang="en-US" dirty="0" smtClean="0"/>
              <a:t>Welcome </a:t>
            </a:r>
            <a:endParaRPr lang="en-US" dirty="0"/>
          </a:p>
        </p:txBody>
      </p:sp>
      <p:sp>
        <p:nvSpPr>
          <p:cNvPr id="3" name="Subtitle 2"/>
          <p:cNvSpPr>
            <a:spLocks noGrp="1"/>
          </p:cNvSpPr>
          <p:nvPr>
            <p:ph type="subTitle" idx="1"/>
          </p:nvPr>
        </p:nvSpPr>
        <p:spPr>
          <a:xfrm>
            <a:off x="1507067" y="1655805"/>
            <a:ext cx="7346807" cy="766119"/>
          </a:xfrm>
        </p:spPr>
        <p:txBody>
          <a:bodyPr>
            <a:normAutofit fontScale="92500"/>
          </a:bodyPr>
          <a:lstStyle/>
          <a:p>
            <a:pPr algn="ctr"/>
            <a:r>
              <a:rPr lang="en-US" sz="4000" dirty="0" smtClean="0">
                <a:solidFill>
                  <a:srgbClr val="0070C0"/>
                </a:solidFill>
              </a:rPr>
              <a:t>Burleson County Election Training</a:t>
            </a:r>
            <a:endParaRPr lang="en-US" sz="4000" dirty="0">
              <a:solidFill>
                <a:srgbClr val="0070C0"/>
              </a:solidFill>
            </a:endParaRPr>
          </a:p>
        </p:txBody>
      </p:sp>
      <p:sp>
        <p:nvSpPr>
          <p:cNvPr id="4" name="TextBox 3"/>
          <p:cNvSpPr txBox="1"/>
          <p:nvPr/>
        </p:nvSpPr>
        <p:spPr>
          <a:xfrm>
            <a:off x="3450525" y="2931416"/>
            <a:ext cx="3039762" cy="369332"/>
          </a:xfrm>
          <a:prstGeom prst="rect">
            <a:avLst/>
          </a:prstGeom>
          <a:noFill/>
        </p:spPr>
        <p:txBody>
          <a:bodyPr wrap="square" rtlCol="0">
            <a:spAutoFit/>
          </a:bodyPr>
          <a:lstStyle/>
          <a:p>
            <a:pPr algn="ctr"/>
            <a:r>
              <a:rPr lang="en-US" dirty="0" smtClean="0"/>
              <a:t>Please sign in</a:t>
            </a:r>
            <a:endParaRPr lang="en-US" dirty="0"/>
          </a:p>
        </p:txBody>
      </p:sp>
    </p:spTree>
    <p:extLst>
      <p:ext uri="{BB962C8B-B14F-4D97-AF65-F5344CB8AC3E}">
        <p14:creationId xmlns:p14="http://schemas.microsoft.com/office/powerpoint/2010/main" val="36055322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18984" y="420130"/>
            <a:ext cx="9057502" cy="3508653"/>
          </a:xfrm>
          <a:prstGeom prst="rect">
            <a:avLst/>
          </a:prstGeom>
          <a:noFill/>
        </p:spPr>
        <p:txBody>
          <a:bodyPr wrap="square" rtlCol="0">
            <a:spAutoFit/>
          </a:bodyPr>
          <a:lstStyle/>
          <a:p>
            <a:pPr lvl="0"/>
            <a:r>
              <a:rPr lang="en-US" dirty="0"/>
              <a:t>Have the following forms out and accessible for the clerk to provide to the voter(s) as needed:</a:t>
            </a:r>
            <a:endParaRPr lang="en-US" sz="1600" dirty="0"/>
          </a:p>
          <a:p>
            <a:pPr marL="742950" lvl="1" indent="-285750">
              <a:buFont typeface="Arial" panose="020B0604020202020204" pitchFamily="34" charset="0"/>
              <a:buChar char="•"/>
            </a:pPr>
            <a:r>
              <a:rPr lang="en-US" dirty="0"/>
              <a:t>Statement of Residence</a:t>
            </a:r>
            <a:endParaRPr lang="en-US" sz="2400" dirty="0"/>
          </a:p>
          <a:p>
            <a:pPr marL="742950" lvl="1" indent="-285750">
              <a:buFont typeface="Arial" panose="020B0604020202020204" pitchFamily="34" charset="0"/>
              <a:buChar char="•"/>
            </a:pPr>
            <a:r>
              <a:rPr lang="en-US" dirty="0"/>
              <a:t>Oath of Assistance and Interpreter </a:t>
            </a:r>
            <a:endParaRPr lang="en-US" sz="2400" dirty="0"/>
          </a:p>
          <a:p>
            <a:pPr marL="742950" lvl="1" indent="-285750">
              <a:buFont typeface="Arial" panose="020B0604020202020204" pitchFamily="34" charset="0"/>
              <a:buChar char="•"/>
            </a:pPr>
            <a:r>
              <a:rPr lang="en-US" dirty="0"/>
              <a:t>Reasonable Impediment Declaration </a:t>
            </a:r>
            <a:endParaRPr lang="en-US" dirty="0" smtClean="0"/>
          </a:p>
          <a:p>
            <a:pPr marL="742950" lvl="1" indent="-285750">
              <a:buFont typeface="Arial" panose="020B0604020202020204" pitchFamily="34" charset="0"/>
              <a:buChar char="•"/>
            </a:pPr>
            <a:r>
              <a:rPr lang="en-US" dirty="0"/>
              <a:t>List of Acceptable Forms of ID</a:t>
            </a:r>
          </a:p>
          <a:p>
            <a:pPr marL="742950" lvl="1" indent="-285750">
              <a:buFont typeface="Arial" panose="020B0604020202020204" pitchFamily="34" charset="0"/>
              <a:buChar char="•"/>
            </a:pPr>
            <a:r>
              <a:rPr lang="en-US" dirty="0" smtClean="0"/>
              <a:t>I voted stickers</a:t>
            </a:r>
          </a:p>
          <a:p>
            <a:pPr marL="742950" lvl="1" indent="-285750">
              <a:buFont typeface="Arial" panose="020B0604020202020204" pitchFamily="34" charset="0"/>
              <a:buChar char="•"/>
            </a:pPr>
            <a:r>
              <a:rPr lang="en-US" dirty="0" smtClean="0"/>
              <a:t>Have Pens &amp; Styluses available for signing</a:t>
            </a:r>
          </a:p>
          <a:p>
            <a:pPr lvl="1"/>
            <a:endParaRPr lang="en-US" dirty="0" smtClean="0"/>
          </a:p>
          <a:p>
            <a:pPr lvl="1"/>
            <a:r>
              <a:rPr lang="en-US" dirty="0" smtClean="0"/>
              <a:t>Official </a:t>
            </a:r>
            <a:r>
              <a:rPr lang="en-US" dirty="0"/>
              <a:t>Time to Open the Polls to check in first voter is at 7:00 a.m. and no earlier</a:t>
            </a:r>
            <a:endParaRPr lang="en-US" dirty="0" smtClean="0"/>
          </a:p>
          <a:p>
            <a:pPr marL="742950" lvl="1" indent="-285750">
              <a:buFont typeface="Arial" panose="020B0604020202020204" pitchFamily="34" charset="0"/>
              <a:buChar char="•"/>
            </a:pPr>
            <a:endParaRPr lang="en-US" sz="2400" dirty="0"/>
          </a:p>
        </p:txBody>
      </p:sp>
    </p:spTree>
    <p:extLst>
      <p:ext uri="{BB962C8B-B14F-4D97-AF65-F5344CB8AC3E}">
        <p14:creationId xmlns:p14="http://schemas.microsoft.com/office/powerpoint/2010/main" val="11951212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1341" y="98854"/>
            <a:ext cx="9156357" cy="6186309"/>
          </a:xfrm>
          <a:prstGeom prst="rect">
            <a:avLst/>
          </a:prstGeom>
          <a:noFill/>
        </p:spPr>
        <p:txBody>
          <a:bodyPr wrap="square" rtlCol="0">
            <a:spAutoFit/>
          </a:bodyPr>
          <a:lstStyle/>
          <a:p>
            <a:pPr algn="ctr"/>
            <a:r>
              <a:rPr lang="en-US" b="1" u="sng" dirty="0"/>
              <a:t>Preparation of Voting Station(s): </a:t>
            </a:r>
            <a:r>
              <a:rPr lang="en-US" dirty="0"/>
              <a:t> </a:t>
            </a:r>
          </a:p>
          <a:p>
            <a:r>
              <a:rPr lang="en-US" dirty="0"/>
              <a:t> </a:t>
            </a:r>
          </a:p>
          <a:p>
            <a:r>
              <a:rPr lang="en-US" b="1" u="sng" dirty="0" smtClean="0"/>
              <a:t>Ballot </a:t>
            </a:r>
            <a:r>
              <a:rPr lang="en-US" b="1" u="sng" dirty="0"/>
              <a:t>Marking Devices / DRE – Direct-recording equipment Station(s):</a:t>
            </a:r>
            <a:r>
              <a:rPr lang="en-US" b="1" dirty="0"/>
              <a:t> </a:t>
            </a:r>
            <a:r>
              <a:rPr lang="en-US" dirty="0"/>
              <a:t>follow the Authority Conducting the election’s direct Instructions setting up each piece of equipment.  If </a:t>
            </a:r>
            <a:r>
              <a:rPr lang="en-US" dirty="0" smtClean="0"/>
              <a:t>you </a:t>
            </a:r>
            <a:r>
              <a:rPr lang="en-US" dirty="0"/>
              <a:t>have </a:t>
            </a:r>
            <a:r>
              <a:rPr lang="en-US" dirty="0" smtClean="0"/>
              <a:t>questions </a:t>
            </a:r>
            <a:r>
              <a:rPr lang="en-US" dirty="0"/>
              <a:t>on how to set up your equipment, </a:t>
            </a:r>
            <a:r>
              <a:rPr lang="en-US" dirty="0" smtClean="0"/>
              <a:t>review </a:t>
            </a:r>
            <a:r>
              <a:rPr lang="en-US" dirty="0"/>
              <a:t>your </a:t>
            </a:r>
            <a:r>
              <a:rPr lang="en-US" dirty="0" smtClean="0"/>
              <a:t>HART Verity Field Guide located in your box of supplies. </a:t>
            </a:r>
            <a:endParaRPr lang="en-US" dirty="0"/>
          </a:p>
          <a:p>
            <a:r>
              <a:rPr lang="en-US" b="1" dirty="0"/>
              <a:t> </a:t>
            </a:r>
            <a:endParaRPr lang="en-US" dirty="0"/>
          </a:p>
          <a:p>
            <a:pPr marL="285750" lvl="0" indent="-285750">
              <a:buFont typeface="Arial" panose="020B0604020202020204" pitchFamily="34" charset="0"/>
              <a:buChar char="•"/>
            </a:pPr>
            <a:r>
              <a:rPr lang="en-US" dirty="0"/>
              <a:t>Set each station up spaced appropriately.</a:t>
            </a:r>
          </a:p>
          <a:p>
            <a:pPr marL="285750" lvl="0" indent="-285750">
              <a:buFont typeface="Arial" panose="020B0604020202020204" pitchFamily="34" charset="0"/>
              <a:buChar char="•"/>
            </a:pPr>
            <a:r>
              <a:rPr lang="en-US" dirty="0"/>
              <a:t>Verify all seals and document on Chain of Custody form. </a:t>
            </a:r>
          </a:p>
          <a:p>
            <a:pPr marL="285750" lvl="0" indent="-285750">
              <a:buFont typeface="Arial" panose="020B0604020202020204" pitchFamily="34" charset="0"/>
              <a:buChar char="•"/>
            </a:pPr>
            <a:r>
              <a:rPr lang="en-US" dirty="0"/>
              <a:t>Break </a:t>
            </a:r>
            <a:r>
              <a:rPr lang="en-US" dirty="0" smtClean="0"/>
              <a:t>seals </a:t>
            </a:r>
            <a:r>
              <a:rPr lang="en-US" dirty="0"/>
              <a:t>on the outside of </a:t>
            </a:r>
            <a:r>
              <a:rPr lang="en-US" dirty="0" smtClean="0"/>
              <a:t>the Controller and Ballot Marking Devices (Duos). </a:t>
            </a:r>
            <a:endParaRPr lang="en-US" dirty="0"/>
          </a:p>
          <a:p>
            <a:pPr marL="285750" lvl="0" indent="-285750">
              <a:buFont typeface="Arial" panose="020B0604020202020204" pitchFamily="34" charset="0"/>
              <a:buChar char="•"/>
            </a:pPr>
            <a:r>
              <a:rPr lang="en-US" dirty="0" smtClean="0"/>
              <a:t>Remove </a:t>
            </a:r>
            <a:r>
              <a:rPr lang="en-US" dirty="0"/>
              <a:t>cords from </a:t>
            </a:r>
            <a:r>
              <a:rPr lang="en-US" dirty="0" smtClean="0"/>
              <a:t>the carrying cases and attach, find </a:t>
            </a:r>
            <a:r>
              <a:rPr lang="en-US" dirty="0"/>
              <a:t>your surge protector and plug in to the nearest power outlet.</a:t>
            </a:r>
          </a:p>
          <a:p>
            <a:pPr marL="285750" lvl="0" indent="-285750">
              <a:buFont typeface="Arial" panose="020B0604020202020204" pitchFamily="34" charset="0"/>
              <a:buChar char="•"/>
            </a:pPr>
            <a:r>
              <a:rPr lang="en-US" dirty="0" smtClean="0"/>
              <a:t>Daisy chain the Duos and connect to </a:t>
            </a:r>
            <a:r>
              <a:rPr lang="en-US" dirty="0"/>
              <a:t>the </a:t>
            </a:r>
            <a:r>
              <a:rPr lang="en-US" dirty="0" smtClean="0"/>
              <a:t>controller and surge protectors; </a:t>
            </a:r>
            <a:r>
              <a:rPr lang="en-US" dirty="0"/>
              <a:t>position cords to keep a safe work environment.</a:t>
            </a:r>
          </a:p>
          <a:p>
            <a:pPr marL="285750" lvl="0" indent="-285750">
              <a:buFont typeface="Arial" panose="020B0604020202020204" pitchFamily="34" charset="0"/>
              <a:buChar char="•"/>
            </a:pPr>
            <a:r>
              <a:rPr lang="en-US" dirty="0"/>
              <a:t>Turn the surge protector power button </a:t>
            </a:r>
            <a:r>
              <a:rPr lang="en-US" dirty="0" smtClean="0"/>
              <a:t>on and power up (this will take a few minutes).</a:t>
            </a:r>
            <a:endParaRPr lang="en-US" dirty="0"/>
          </a:p>
          <a:p>
            <a:pPr marL="285750" lvl="0" indent="-285750">
              <a:buFont typeface="Arial" panose="020B0604020202020204" pitchFamily="34" charset="0"/>
              <a:buChar char="•"/>
            </a:pPr>
            <a:r>
              <a:rPr lang="en-US" dirty="0" smtClean="0"/>
              <a:t>If </a:t>
            </a:r>
            <a:r>
              <a:rPr lang="en-US" dirty="0"/>
              <a:t>you should have any </a:t>
            </a:r>
            <a:r>
              <a:rPr lang="en-US" dirty="0" smtClean="0"/>
              <a:t>issues, call the office 567-2000 or my cell 951-834-3663</a:t>
            </a:r>
            <a:endParaRPr lang="en-US" dirty="0"/>
          </a:p>
          <a:p>
            <a:pPr marL="285750" lvl="0" indent="-285750">
              <a:buFont typeface="Arial" panose="020B0604020202020204" pitchFamily="34" charset="0"/>
              <a:buChar char="•"/>
            </a:pPr>
            <a:r>
              <a:rPr lang="en-US" dirty="0"/>
              <a:t>Setup Privacy Panels around each Ballot Marking Device</a:t>
            </a:r>
            <a:r>
              <a:rPr lang="en-US" dirty="0" smtClean="0"/>
              <a:t>.</a:t>
            </a:r>
          </a:p>
          <a:p>
            <a:pPr marL="285750" indent="-285750">
              <a:buFont typeface="Arial" panose="020B0604020202020204" pitchFamily="34" charset="0"/>
              <a:buChar char="•"/>
            </a:pPr>
            <a:r>
              <a:rPr lang="en-US" u="sng" dirty="0"/>
              <a:t>Print Zero Tapes </a:t>
            </a:r>
            <a:r>
              <a:rPr lang="en-US" u="sng" dirty="0" smtClean="0"/>
              <a:t>(2) </a:t>
            </a:r>
            <a:r>
              <a:rPr lang="en-US" dirty="0" smtClean="0"/>
              <a:t>and </a:t>
            </a:r>
            <a:r>
              <a:rPr lang="en-US" dirty="0"/>
              <a:t>verify each candidate or measure on the tape is set to zero. </a:t>
            </a:r>
          </a:p>
          <a:p>
            <a:pPr marL="285750" lvl="0" indent="-285750">
              <a:buFont typeface="Arial" panose="020B0604020202020204" pitchFamily="34" charset="0"/>
              <a:buChar char="•"/>
            </a:pPr>
            <a:r>
              <a:rPr lang="en-US" dirty="0"/>
              <a:t>Election Officials who are present will need to verify and sign the zero tapes printed</a:t>
            </a:r>
          </a:p>
        </p:txBody>
      </p:sp>
    </p:spTree>
    <p:extLst>
      <p:ext uri="{BB962C8B-B14F-4D97-AF65-F5344CB8AC3E}">
        <p14:creationId xmlns:p14="http://schemas.microsoft.com/office/powerpoint/2010/main" val="37851924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5481" y="0"/>
            <a:ext cx="9082216" cy="5632311"/>
          </a:xfrm>
          <a:prstGeom prst="rect">
            <a:avLst/>
          </a:prstGeom>
          <a:noFill/>
        </p:spPr>
        <p:txBody>
          <a:bodyPr wrap="square" rtlCol="0">
            <a:spAutoFit/>
          </a:bodyPr>
          <a:lstStyle/>
          <a:p>
            <a:pPr algn="ctr"/>
            <a:r>
              <a:rPr lang="en-US" b="1" u="sng" dirty="0"/>
              <a:t>Preparation of Ballot Box/Tabulating Area:</a:t>
            </a:r>
            <a:r>
              <a:rPr lang="en-US" dirty="0"/>
              <a:t> </a:t>
            </a:r>
            <a:endParaRPr lang="en-US" dirty="0" smtClean="0"/>
          </a:p>
          <a:p>
            <a:r>
              <a:rPr lang="en-US" b="1" dirty="0"/>
              <a:t> </a:t>
            </a:r>
            <a:endParaRPr lang="en-US" dirty="0"/>
          </a:p>
          <a:p>
            <a:r>
              <a:rPr lang="en-US" b="1" u="sng" dirty="0"/>
              <a:t>Ballot Box</a:t>
            </a:r>
            <a:r>
              <a:rPr lang="en-US" dirty="0"/>
              <a:t> – </a:t>
            </a:r>
            <a:r>
              <a:rPr lang="en-US" dirty="0" smtClean="0"/>
              <a:t>holds the Scanner and is for paper ballots that have been scanned</a:t>
            </a:r>
            <a:endParaRPr lang="en-US" dirty="0"/>
          </a:p>
          <a:p>
            <a:r>
              <a:rPr lang="en-US" dirty="0"/>
              <a:t> </a:t>
            </a:r>
          </a:p>
          <a:p>
            <a:pPr marL="285750" lvl="0" indent="-285750">
              <a:buFont typeface="Arial" panose="020B0604020202020204" pitchFamily="34" charset="0"/>
              <a:buChar char="•"/>
            </a:pPr>
            <a:r>
              <a:rPr lang="en-US" dirty="0"/>
              <a:t>Set station up spaced appropriately from Ballot Marking Stations towards the Exit </a:t>
            </a:r>
            <a:r>
              <a:rPr lang="en-US" dirty="0" smtClean="0"/>
              <a:t>Door and verify that there are no ballots in the ballot bag.</a:t>
            </a:r>
            <a:endParaRPr lang="en-US" dirty="0"/>
          </a:p>
          <a:p>
            <a:pPr marL="285750" lvl="0" indent="-285750">
              <a:buFont typeface="Arial" panose="020B0604020202020204" pitchFamily="34" charset="0"/>
              <a:buChar char="•"/>
            </a:pPr>
            <a:r>
              <a:rPr lang="en-US" dirty="0"/>
              <a:t>Verify </a:t>
            </a:r>
            <a:r>
              <a:rPr lang="en-US" dirty="0" smtClean="0"/>
              <a:t>and Apply Security Seals and complete the </a:t>
            </a:r>
            <a:r>
              <a:rPr lang="en-US" dirty="0"/>
              <a:t>Chain of Custody </a:t>
            </a:r>
            <a:r>
              <a:rPr lang="en-US" dirty="0" smtClean="0"/>
              <a:t>Form </a:t>
            </a:r>
            <a:endParaRPr lang="en-US" dirty="0"/>
          </a:p>
          <a:p>
            <a:r>
              <a:rPr lang="en-US" dirty="0"/>
              <a:t> </a:t>
            </a:r>
          </a:p>
          <a:p>
            <a:r>
              <a:rPr lang="en-US" b="1" u="sng" dirty="0"/>
              <a:t>Ballot </a:t>
            </a:r>
            <a:r>
              <a:rPr lang="en-US" b="1" u="sng" dirty="0" smtClean="0"/>
              <a:t>Scanner</a:t>
            </a:r>
            <a:endParaRPr lang="en-US" dirty="0"/>
          </a:p>
          <a:p>
            <a:r>
              <a:rPr lang="en-US" dirty="0"/>
              <a:t> </a:t>
            </a:r>
          </a:p>
          <a:p>
            <a:pPr marL="285750" lvl="0" indent="-285750">
              <a:buFont typeface="Arial" panose="020B0604020202020204" pitchFamily="34" charset="0"/>
              <a:buChar char="•"/>
            </a:pPr>
            <a:r>
              <a:rPr lang="en-US" dirty="0"/>
              <a:t>Set station up spaced appropriately from Ballot Marking Device Stations towards the Exit Door.</a:t>
            </a:r>
          </a:p>
          <a:p>
            <a:pPr marL="285750" lvl="0" indent="-285750">
              <a:buFont typeface="Arial" panose="020B0604020202020204" pitchFamily="34" charset="0"/>
              <a:buChar char="•"/>
            </a:pPr>
            <a:r>
              <a:rPr lang="en-US" dirty="0"/>
              <a:t>Verify Seals with Chain of Custody Form protocol </a:t>
            </a:r>
            <a:endParaRPr lang="en-US" dirty="0" smtClean="0"/>
          </a:p>
          <a:p>
            <a:pPr marL="285750" lvl="0" indent="-285750">
              <a:buFont typeface="Arial" panose="020B0604020202020204" pitchFamily="34" charset="0"/>
              <a:buChar char="•"/>
            </a:pPr>
            <a:r>
              <a:rPr lang="en-US" dirty="0"/>
              <a:t>Verify Public Count is </a:t>
            </a:r>
            <a:r>
              <a:rPr lang="en-US" b="1" u="sng" dirty="0"/>
              <a:t>Zero</a:t>
            </a:r>
            <a:r>
              <a:rPr lang="en-US" dirty="0"/>
              <a:t> </a:t>
            </a:r>
          </a:p>
          <a:p>
            <a:pPr marL="285750" lvl="0" indent="-285750">
              <a:buFont typeface="Arial" panose="020B0604020202020204" pitchFamily="34" charset="0"/>
              <a:buChar char="•"/>
            </a:pPr>
            <a:r>
              <a:rPr lang="en-US" dirty="0"/>
              <a:t>Print Zero Tapes and verify each candidate or measure on the tape is set to zero.</a:t>
            </a:r>
          </a:p>
          <a:p>
            <a:pPr marL="285750" lvl="0" indent="-285750">
              <a:buFont typeface="Arial" panose="020B0604020202020204" pitchFamily="34" charset="0"/>
              <a:buChar char="•"/>
            </a:pPr>
            <a:r>
              <a:rPr lang="en-US" dirty="0"/>
              <a:t>Election Officials who are present will need to verify and sign the zero tapes printed. </a:t>
            </a:r>
          </a:p>
          <a:p>
            <a:pPr marL="285750" lvl="0" indent="-285750">
              <a:buFont typeface="Arial" panose="020B0604020202020204" pitchFamily="34" charset="0"/>
              <a:buChar char="•"/>
            </a:pPr>
            <a:endParaRPr lang="en-US" dirty="0"/>
          </a:p>
          <a:p>
            <a:pPr lvl="0"/>
            <a:endParaRPr lang="en-US" dirty="0"/>
          </a:p>
          <a:p>
            <a:endParaRPr lang="en-US" dirty="0"/>
          </a:p>
        </p:txBody>
      </p:sp>
    </p:spTree>
    <p:extLst>
      <p:ext uri="{BB962C8B-B14F-4D97-AF65-F5344CB8AC3E}">
        <p14:creationId xmlns:p14="http://schemas.microsoft.com/office/powerpoint/2010/main" val="37905051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set up your equipment and the polling location.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Consider traffic flow inside the location.  There should be an entrance and an exit that will not impact voters.</a:t>
            </a:r>
          </a:p>
          <a:p>
            <a:r>
              <a:rPr lang="en-US" dirty="0"/>
              <a:t>Access to the voting area through any entrance other than the one designated by the presiding judge is prevented; </a:t>
            </a:r>
            <a:r>
              <a:rPr lang="en-US" dirty="0" smtClean="0"/>
              <a:t>and</a:t>
            </a:r>
          </a:p>
          <a:p>
            <a:r>
              <a:rPr lang="en-US" dirty="0"/>
              <a:t>The voting area must have adequate lighting</a:t>
            </a:r>
            <a:r>
              <a:rPr lang="en-US" dirty="0" smtClean="0"/>
              <a:t>.</a:t>
            </a:r>
          </a:p>
          <a:p>
            <a:r>
              <a:rPr lang="en-US" dirty="0"/>
              <a:t>The voting area is in view of the election officers, watchers, and persons waiting to vote but is separated from the persons waiting to vote</a:t>
            </a:r>
            <a:r>
              <a:rPr lang="en-US" dirty="0" smtClean="0"/>
              <a:t>;</a:t>
            </a:r>
          </a:p>
          <a:p>
            <a:r>
              <a:rPr lang="en-US" dirty="0" smtClean="0"/>
              <a:t>Consider electrical outlets and extension cords</a:t>
            </a:r>
          </a:p>
          <a:p>
            <a:r>
              <a:rPr lang="en-US" dirty="0" smtClean="0"/>
              <a:t>Privacy and Social distancing</a:t>
            </a:r>
          </a:p>
          <a:p>
            <a:r>
              <a:rPr lang="en-US" dirty="0" smtClean="0"/>
              <a:t>Arrange your equipment before unpacking and setting up</a:t>
            </a:r>
          </a:p>
          <a:p>
            <a:r>
              <a:rPr lang="en-US" dirty="0" smtClean="0"/>
              <a:t>First position is the Poll Pad and thermal printer, 2</a:t>
            </a:r>
            <a:r>
              <a:rPr lang="en-US" baseline="30000" dirty="0" smtClean="0"/>
              <a:t>nd</a:t>
            </a:r>
            <a:r>
              <a:rPr lang="en-US" dirty="0" smtClean="0"/>
              <a:t> position is the Controller</a:t>
            </a:r>
          </a:p>
          <a:p>
            <a:r>
              <a:rPr lang="en-US" dirty="0" smtClean="0"/>
              <a:t>Line up the Duos with ADA compliant Duo at the end</a:t>
            </a:r>
          </a:p>
          <a:p>
            <a:r>
              <a:rPr lang="en-US" dirty="0" smtClean="0"/>
              <a:t>Scanner</a:t>
            </a:r>
          </a:p>
          <a:p>
            <a:pPr lvl="0"/>
            <a:endParaRPr lang="en-US" dirty="0" smtClean="0"/>
          </a:p>
          <a:p>
            <a:pPr marL="0" indent="0" algn="ctr">
              <a:buNone/>
            </a:pPr>
            <a:endParaRPr lang="en-US" dirty="0" smtClean="0"/>
          </a:p>
          <a:p>
            <a:endParaRPr lang="en-US" dirty="0"/>
          </a:p>
        </p:txBody>
      </p:sp>
    </p:spTree>
    <p:extLst>
      <p:ext uri="{BB962C8B-B14F-4D97-AF65-F5344CB8AC3E}">
        <p14:creationId xmlns:p14="http://schemas.microsoft.com/office/powerpoint/2010/main" val="26904392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Election Day Opening Checklist</a:t>
            </a:r>
            <a:r>
              <a:rPr lang="en-US" sz="2400" dirty="0" smtClean="0"/>
              <a:t/>
            </a:r>
            <a:br>
              <a:rPr lang="en-US" sz="2400" dirty="0" smtClean="0"/>
            </a:br>
            <a:endParaRPr lang="en-US" dirty="0"/>
          </a:p>
        </p:txBody>
      </p:sp>
      <p:sp>
        <p:nvSpPr>
          <p:cNvPr id="3" name="Content Placeholder 2"/>
          <p:cNvSpPr>
            <a:spLocks noGrp="1"/>
          </p:cNvSpPr>
          <p:nvPr>
            <p:ph idx="1"/>
          </p:nvPr>
        </p:nvSpPr>
        <p:spPr>
          <a:xfrm>
            <a:off x="677334" y="1443897"/>
            <a:ext cx="8596668" cy="4240211"/>
          </a:xfrm>
        </p:spPr>
        <p:txBody>
          <a:bodyPr>
            <a:normAutofit fontScale="25000" lnSpcReduction="20000"/>
          </a:bodyPr>
          <a:lstStyle/>
          <a:p>
            <a:r>
              <a:rPr lang="en-US" sz="5200" b="1" dirty="0"/>
              <a:t>Arrive no later than 6 am or you may not open on time</a:t>
            </a:r>
          </a:p>
          <a:p>
            <a:r>
              <a:rPr lang="en-US" sz="5200" b="1" dirty="0"/>
              <a:t>Security, Verification and Chain of Custody of Seals: </a:t>
            </a:r>
          </a:p>
          <a:p>
            <a:pPr marL="0" indent="0">
              <a:buNone/>
            </a:pPr>
            <a:r>
              <a:rPr lang="en-US" sz="5200" b="1" dirty="0"/>
              <a:t> </a:t>
            </a:r>
            <a:r>
              <a:rPr lang="en-US" sz="5200" b="1" dirty="0"/>
              <a:t>Tamper </a:t>
            </a:r>
            <a:r>
              <a:rPr lang="en-US" sz="5200" b="1" dirty="0"/>
              <a:t>evident security seals are crucial for the accountability, transparency and security of sensitive election materials. Seals DO NOT prevent an attacker from compromising election equipment. They simply provide a quick snapshot for poll workers to identify tampering, compromising or other malicious behavior with respect to how the equipment was issued to the poll workers during deployment.</a:t>
            </a:r>
          </a:p>
          <a:p>
            <a:pPr marL="0" indent="0" algn="ctr">
              <a:buNone/>
            </a:pPr>
            <a:r>
              <a:rPr lang="en-US" sz="5200" dirty="0"/>
              <a:t> </a:t>
            </a:r>
            <a:r>
              <a:rPr lang="en-US" sz="5200" dirty="0"/>
              <a:t>What </a:t>
            </a:r>
            <a:r>
              <a:rPr lang="en-US" sz="5200" dirty="0"/>
              <a:t>should be sealed? This list is not limited solely to the items listed below</a:t>
            </a:r>
            <a:r>
              <a:rPr lang="en-US" sz="5200" dirty="0"/>
              <a:t>.</a:t>
            </a:r>
            <a:endParaRPr lang="en-US" sz="5200" dirty="0"/>
          </a:p>
          <a:p>
            <a:pPr lvl="0"/>
            <a:r>
              <a:rPr lang="en-US" sz="5200" dirty="0"/>
              <a:t>ANY Container that holds: Paper Ballots / Curbside Ballots / Provisional Ballots / Emergency </a:t>
            </a:r>
            <a:r>
              <a:rPr lang="en-US" sz="5200" dirty="0"/>
              <a:t>Ballots  (Ballot Box)</a:t>
            </a:r>
            <a:endParaRPr lang="en-US" sz="5200" dirty="0"/>
          </a:p>
          <a:p>
            <a:pPr lvl="0"/>
            <a:r>
              <a:rPr lang="en-US" sz="5200" dirty="0"/>
              <a:t>ANY </a:t>
            </a:r>
            <a:r>
              <a:rPr lang="en-US" sz="5200" dirty="0"/>
              <a:t>E-</a:t>
            </a:r>
            <a:r>
              <a:rPr lang="en-US" sz="5200" dirty="0" err="1"/>
              <a:t>pollbook</a:t>
            </a:r>
            <a:r>
              <a:rPr lang="en-US" sz="5200" dirty="0"/>
              <a:t> </a:t>
            </a:r>
            <a:r>
              <a:rPr lang="en-US" sz="5200" dirty="0"/>
              <a:t>or </a:t>
            </a:r>
            <a:r>
              <a:rPr lang="en-US" sz="5200" dirty="0"/>
              <a:t>Paper </a:t>
            </a:r>
            <a:r>
              <a:rPr lang="en-US" sz="5200" dirty="0" err="1"/>
              <a:t>Pollbooks</a:t>
            </a:r>
            <a:r>
              <a:rPr lang="en-US" sz="5200" dirty="0"/>
              <a:t> </a:t>
            </a:r>
          </a:p>
          <a:p>
            <a:pPr lvl="0"/>
            <a:r>
              <a:rPr lang="en-US" sz="5200" dirty="0"/>
              <a:t>ANY Ballot Marking Devices </a:t>
            </a:r>
            <a:r>
              <a:rPr lang="en-US" sz="5200" dirty="0"/>
              <a:t>(Duos)</a:t>
            </a:r>
            <a:endParaRPr lang="en-US" sz="5200" dirty="0"/>
          </a:p>
          <a:p>
            <a:pPr lvl="0"/>
            <a:r>
              <a:rPr lang="en-US" sz="5200" dirty="0"/>
              <a:t>ANY Direct-Recording </a:t>
            </a:r>
            <a:r>
              <a:rPr lang="en-US" sz="5200" dirty="0"/>
              <a:t>Equipment (Controller)</a:t>
            </a:r>
            <a:endParaRPr lang="en-US" sz="5200" dirty="0"/>
          </a:p>
          <a:p>
            <a:pPr lvl="0"/>
            <a:r>
              <a:rPr lang="en-US" sz="5200" dirty="0"/>
              <a:t>ANY Tabulating </a:t>
            </a:r>
            <a:r>
              <a:rPr lang="en-US" sz="5200" dirty="0"/>
              <a:t>Devices (Scanner)</a:t>
            </a:r>
            <a:endParaRPr lang="en-US" sz="5200" dirty="0"/>
          </a:p>
          <a:p>
            <a:pPr lvl="0"/>
            <a:r>
              <a:rPr lang="en-US" sz="5200" dirty="0"/>
              <a:t>ANY Ballot </a:t>
            </a:r>
            <a:r>
              <a:rPr lang="en-US" sz="5200" dirty="0"/>
              <a:t>Bags </a:t>
            </a:r>
            <a:r>
              <a:rPr lang="en-US" sz="5200" dirty="0"/>
              <a:t>that are empty to hold Provisional Ballots</a:t>
            </a:r>
          </a:p>
          <a:p>
            <a:pPr lvl="0"/>
            <a:r>
              <a:rPr lang="en-US" sz="5200" dirty="0"/>
              <a:t>ANY Ballot Boxes containing Voted Ballots at end of </a:t>
            </a:r>
            <a:r>
              <a:rPr lang="en-US" sz="5200" dirty="0"/>
              <a:t>night</a:t>
            </a:r>
            <a:endParaRPr lang="en-US" sz="5200" dirty="0"/>
          </a:p>
          <a:p>
            <a:pPr marL="0" indent="0" algn="ctr">
              <a:buNone/>
            </a:pPr>
            <a:endParaRPr lang="en-US" sz="5200" dirty="0"/>
          </a:p>
          <a:p>
            <a:pPr marL="0" indent="0" algn="ctr">
              <a:buNone/>
            </a:pPr>
            <a:endParaRPr lang="en-US" b="1" u="sng" dirty="0"/>
          </a:p>
          <a:p>
            <a:pPr marL="0" indent="0" algn="ctr">
              <a:buNone/>
            </a:pPr>
            <a:endParaRPr lang="en-US" b="1" u="sng" dirty="0" smtClean="0"/>
          </a:p>
          <a:p>
            <a:pPr marL="0" indent="0" algn="ctr">
              <a:buNone/>
            </a:pPr>
            <a:endParaRPr lang="en-US" b="1" u="sng" dirty="0"/>
          </a:p>
          <a:p>
            <a:pPr marL="0" indent="0" algn="ctr">
              <a:buNone/>
            </a:pPr>
            <a:endParaRPr lang="en-US" b="1" u="sng" dirty="0" smtClean="0"/>
          </a:p>
          <a:p>
            <a:pPr marL="0" indent="0" algn="ctr">
              <a:buNone/>
            </a:pPr>
            <a:endParaRPr lang="en-US" b="1" u="sng" dirty="0"/>
          </a:p>
          <a:p>
            <a:pPr marL="0" indent="0" algn="ctr">
              <a:buNone/>
            </a:pPr>
            <a:endParaRPr lang="en-US" b="1" u="sng" dirty="0" smtClean="0"/>
          </a:p>
          <a:p>
            <a:pPr marL="0" indent="0" algn="ctr">
              <a:buNone/>
            </a:pPr>
            <a:endParaRPr lang="en-US" b="1" u="sng" dirty="0"/>
          </a:p>
          <a:p>
            <a:pPr marL="0" indent="0" algn="ctr">
              <a:buNone/>
            </a:pPr>
            <a:endParaRPr lang="en-US" b="1" u="sng" dirty="0" smtClean="0"/>
          </a:p>
          <a:p>
            <a:pPr marL="0" indent="0" algn="ctr">
              <a:buNone/>
            </a:pPr>
            <a:endParaRPr lang="en-US" b="1" u="sng" dirty="0"/>
          </a:p>
          <a:p>
            <a:pPr marL="0" indent="0" algn="ctr">
              <a:buNone/>
            </a:pPr>
            <a:endParaRPr lang="en-US" b="1" u="sng" dirty="0" smtClean="0"/>
          </a:p>
          <a:p>
            <a:pPr marL="0" indent="0" algn="ctr">
              <a:buNone/>
            </a:pPr>
            <a:endParaRPr lang="en-US" b="1" u="sng" dirty="0"/>
          </a:p>
          <a:p>
            <a:pPr marL="0" indent="0" algn="ctr">
              <a:buNone/>
            </a:pPr>
            <a:endParaRPr lang="en-US" b="1" u="sng" dirty="0" smtClean="0"/>
          </a:p>
          <a:p>
            <a:pPr marL="0" indent="0" algn="ctr">
              <a:buNone/>
            </a:pPr>
            <a:endParaRPr lang="en-US" b="1" u="sng" dirty="0"/>
          </a:p>
          <a:p>
            <a:pPr marL="0" indent="0" algn="ctr">
              <a:buNone/>
            </a:pPr>
            <a:endParaRPr lang="en-US" b="1" u="sng" dirty="0" smtClean="0"/>
          </a:p>
          <a:p>
            <a:pPr marL="0" indent="0" algn="ctr">
              <a:buNone/>
            </a:pPr>
            <a:endParaRPr lang="en-US" b="1" u="sng" dirty="0"/>
          </a:p>
          <a:p>
            <a:pPr marL="0" indent="0" algn="ctr">
              <a:buNone/>
            </a:pPr>
            <a:endParaRPr lang="en-US" b="1" u="sng" dirty="0" smtClean="0"/>
          </a:p>
          <a:p>
            <a:pPr marL="0" indent="0" algn="ctr">
              <a:buNone/>
            </a:pPr>
            <a:endParaRPr lang="en-US" b="1" u="sng" dirty="0"/>
          </a:p>
          <a:p>
            <a:pPr marL="0" indent="0" algn="ctr">
              <a:buNone/>
            </a:pPr>
            <a:endParaRPr lang="en-US" b="1" u="sng" dirty="0" smtClean="0"/>
          </a:p>
          <a:p>
            <a:pPr marL="0" indent="0" algn="ctr">
              <a:buNone/>
            </a:pPr>
            <a:endParaRPr lang="en-US" b="1" u="sng" dirty="0"/>
          </a:p>
          <a:p>
            <a:pPr marL="0" indent="0" algn="ctr">
              <a:buNone/>
            </a:pPr>
            <a:endParaRPr lang="en-US" b="1" u="sng" dirty="0" smtClean="0"/>
          </a:p>
          <a:p>
            <a:pPr marL="0" indent="0" algn="ctr">
              <a:buNone/>
            </a:pPr>
            <a:endParaRPr lang="en-US" b="1" u="sng" dirty="0"/>
          </a:p>
          <a:p>
            <a:pPr marL="0" indent="0" algn="ctr">
              <a:buNone/>
            </a:pPr>
            <a:endParaRPr lang="en-US" b="1" u="sng" dirty="0" smtClean="0"/>
          </a:p>
          <a:p>
            <a:pPr marL="0" indent="0" algn="ctr">
              <a:buNone/>
            </a:pPr>
            <a:endParaRPr lang="en-US" b="1" u="sng" dirty="0"/>
          </a:p>
          <a:p>
            <a:pPr marL="0" indent="0" algn="ctr">
              <a:buNone/>
            </a:pPr>
            <a:endParaRPr lang="en-US" b="1" u="sng" dirty="0" smtClean="0"/>
          </a:p>
          <a:p>
            <a:pPr marL="0" indent="0" algn="ctr">
              <a:buNone/>
            </a:pPr>
            <a:endParaRPr lang="en-US" b="1" u="sng" dirty="0"/>
          </a:p>
          <a:p>
            <a:pPr marL="0" indent="0" algn="ctr">
              <a:buNone/>
            </a:pPr>
            <a:endParaRPr lang="en-US" b="1" u="sng" dirty="0" smtClean="0"/>
          </a:p>
          <a:p>
            <a:pPr marL="0" indent="0" algn="ctr">
              <a:buNone/>
            </a:pPr>
            <a:r>
              <a:rPr lang="en-US" b="1" u="sng" dirty="0" smtClean="0"/>
              <a:t>Verifying </a:t>
            </a:r>
            <a:r>
              <a:rPr lang="en-US" b="1" u="sng" dirty="0"/>
              <a:t>Seals</a:t>
            </a:r>
            <a:endParaRPr lang="en-US" dirty="0"/>
          </a:p>
          <a:p>
            <a:r>
              <a:rPr lang="en-US" dirty="0" smtClean="0"/>
              <a:t>Verify </a:t>
            </a:r>
            <a:r>
              <a:rPr lang="en-US" dirty="0"/>
              <a:t>your Seals on all of your sealed equipment and paper ballot boxes. You should have a Chain of Custody Form to record all records for accountability and transparency. </a:t>
            </a:r>
          </a:p>
          <a:p>
            <a:r>
              <a:rPr lang="en-US" dirty="0"/>
              <a:t> </a:t>
            </a:r>
          </a:p>
        </p:txBody>
      </p:sp>
    </p:spTree>
    <p:extLst>
      <p:ext uri="{BB962C8B-B14F-4D97-AF65-F5344CB8AC3E}">
        <p14:creationId xmlns:p14="http://schemas.microsoft.com/office/powerpoint/2010/main" val="4961774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Election Day Opening Checklist</a:t>
            </a:r>
            <a:r>
              <a:rPr lang="en-US" sz="2400" dirty="0" smtClean="0"/>
              <a:t/>
            </a:r>
            <a:br>
              <a:rPr lang="en-US" sz="2400" dirty="0" smtClean="0"/>
            </a:br>
            <a:endParaRPr lang="en-US" dirty="0"/>
          </a:p>
        </p:txBody>
      </p:sp>
      <p:sp>
        <p:nvSpPr>
          <p:cNvPr id="3" name="Content Placeholder 2"/>
          <p:cNvSpPr>
            <a:spLocks noGrp="1"/>
          </p:cNvSpPr>
          <p:nvPr>
            <p:ph idx="1"/>
          </p:nvPr>
        </p:nvSpPr>
        <p:spPr>
          <a:xfrm>
            <a:off x="677334" y="1443897"/>
            <a:ext cx="8596668" cy="4783908"/>
          </a:xfrm>
        </p:spPr>
        <p:txBody>
          <a:bodyPr>
            <a:normAutofit fontScale="40000" lnSpcReduction="20000"/>
          </a:bodyPr>
          <a:lstStyle/>
          <a:p>
            <a:pPr marL="0" indent="0" algn="ctr">
              <a:buNone/>
            </a:pPr>
            <a:r>
              <a:rPr lang="en-US" sz="4900" b="1" u="sng" dirty="0" smtClean="0"/>
              <a:t>Verifying Seals</a:t>
            </a:r>
          </a:p>
          <a:p>
            <a:pPr marL="0" indent="0">
              <a:buNone/>
            </a:pPr>
            <a:r>
              <a:rPr lang="en-US" sz="3700" b="1" u="sng" dirty="0"/>
              <a:t>Verify your Seals on all of your sealed equipment and paper ballot boxes. You should have a Chain of Custody Form to record all records for accountability and transparency. </a:t>
            </a:r>
          </a:p>
          <a:p>
            <a:pPr marL="0" indent="0">
              <a:buNone/>
            </a:pPr>
            <a:r>
              <a:rPr lang="en-US" sz="3700" dirty="0" smtClean="0"/>
              <a:t>Ask </a:t>
            </a:r>
            <a:r>
              <a:rPr lang="en-US" sz="3700" dirty="0"/>
              <a:t>yourself these questions when verifying the seals</a:t>
            </a:r>
            <a:r>
              <a:rPr lang="en-US" sz="3700" dirty="0" smtClean="0"/>
              <a:t>:</a:t>
            </a:r>
            <a:endParaRPr lang="en-US" sz="3700" dirty="0"/>
          </a:p>
          <a:p>
            <a:pPr lvl="0"/>
            <a:r>
              <a:rPr lang="en-US" sz="3700" dirty="0"/>
              <a:t>Were all seals in place when the equipment was received? </a:t>
            </a:r>
          </a:p>
          <a:p>
            <a:pPr lvl="0"/>
            <a:r>
              <a:rPr lang="en-US" sz="3700" dirty="0"/>
              <a:t>Does the seal number match the number on the Chain of Custody Form provided?</a:t>
            </a:r>
          </a:p>
          <a:p>
            <a:pPr lvl="0"/>
            <a:r>
              <a:rPr lang="en-US" sz="3700" dirty="0"/>
              <a:t>Has it been tampered with? If it has, contact your authority conducting the election immediately.</a:t>
            </a:r>
          </a:p>
          <a:p>
            <a:pPr lvl="0"/>
            <a:r>
              <a:rPr lang="en-US" sz="3700" dirty="0"/>
              <a:t>Did you break the seal and have to replace it with a new seal?  </a:t>
            </a:r>
          </a:p>
          <a:p>
            <a:pPr lvl="0"/>
            <a:r>
              <a:rPr lang="en-US" sz="3700" dirty="0"/>
              <a:t>After verifying the seal, did you sign the Chain of Custody Form verifying that the equipment seal numbers matched?</a:t>
            </a:r>
          </a:p>
          <a:p>
            <a:pPr lvl="0"/>
            <a:r>
              <a:rPr lang="en-US" sz="3700" dirty="0"/>
              <a:t>Did you log the new seal with the required information on the Chain of Custody Form?</a:t>
            </a:r>
          </a:p>
          <a:p>
            <a:pPr lvl="0"/>
            <a:r>
              <a:rPr lang="en-US" sz="3700" dirty="0"/>
              <a:t>Were you provided enough seals to secure the equipment once polls close? </a:t>
            </a:r>
          </a:p>
          <a:p>
            <a:pPr lvl="0"/>
            <a:r>
              <a:rPr lang="en-US" sz="3700" dirty="0"/>
              <a:t>Were you provided a </a:t>
            </a:r>
            <a:r>
              <a:rPr lang="en-US" sz="3700" dirty="0" smtClean="0"/>
              <a:t>container/envelope </a:t>
            </a:r>
            <a:r>
              <a:rPr lang="en-US" sz="3700" dirty="0"/>
              <a:t>to keep your broken seals in?</a:t>
            </a:r>
          </a:p>
          <a:p>
            <a:endParaRPr lang="en-US" dirty="0"/>
          </a:p>
        </p:txBody>
      </p:sp>
    </p:spTree>
    <p:extLst>
      <p:ext uri="{BB962C8B-B14F-4D97-AF65-F5344CB8AC3E}">
        <p14:creationId xmlns:p14="http://schemas.microsoft.com/office/powerpoint/2010/main" val="4961774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5351" y="877330"/>
            <a:ext cx="9131644" cy="3508653"/>
          </a:xfrm>
          <a:prstGeom prst="rect">
            <a:avLst/>
          </a:prstGeom>
          <a:noFill/>
        </p:spPr>
        <p:txBody>
          <a:bodyPr wrap="square" rtlCol="0">
            <a:spAutoFit/>
          </a:bodyPr>
          <a:lstStyle/>
          <a:p>
            <a:pPr algn="ctr"/>
            <a:r>
              <a:rPr lang="en-US" sz="2400" b="1" u="sng" dirty="0"/>
              <a:t>Chain of Custody Form</a:t>
            </a:r>
            <a:endParaRPr lang="en-US" sz="2400" dirty="0"/>
          </a:p>
          <a:p>
            <a:r>
              <a:rPr lang="en-US" dirty="0"/>
              <a:t> </a:t>
            </a:r>
          </a:p>
          <a:p>
            <a:r>
              <a:rPr lang="en-US" dirty="0"/>
              <a:t>The authority conducting the election should provide a chain of custody form that contains the seal numbers on the required equipment/supplies for deployment, and to seal up at night after polls close. </a:t>
            </a:r>
          </a:p>
          <a:p>
            <a:r>
              <a:rPr lang="en-US" dirty="0"/>
              <a:t> </a:t>
            </a:r>
          </a:p>
          <a:p>
            <a:r>
              <a:rPr lang="en-US" dirty="0"/>
              <a:t>It is recommended that the chain of custody has the seal numbers pre-printed on the form for both deployment and return of required equipment/supplies. </a:t>
            </a:r>
          </a:p>
          <a:p>
            <a:r>
              <a:rPr lang="en-US" dirty="0"/>
              <a:t> </a:t>
            </a:r>
          </a:p>
          <a:p>
            <a:r>
              <a:rPr lang="en-US" b="1" dirty="0"/>
              <a:t>Best Practice:</a:t>
            </a:r>
            <a:r>
              <a:rPr lang="en-US" dirty="0"/>
              <a:t> Know where this form is at all times.</a:t>
            </a:r>
          </a:p>
          <a:p>
            <a:r>
              <a:rPr lang="en-US" dirty="0"/>
              <a:t> </a:t>
            </a:r>
          </a:p>
          <a:p>
            <a:r>
              <a:rPr lang="en-US" b="1" dirty="0"/>
              <a:t>REMINDER:</a:t>
            </a:r>
            <a:r>
              <a:rPr lang="en-US" dirty="0"/>
              <a:t> Some seals are not </a:t>
            </a:r>
            <a:r>
              <a:rPr lang="en-US" dirty="0" smtClean="0"/>
              <a:t>to be removed </a:t>
            </a:r>
            <a:r>
              <a:rPr lang="en-US" dirty="0"/>
              <a:t>by poll workers. </a:t>
            </a:r>
          </a:p>
        </p:txBody>
      </p:sp>
    </p:spTree>
    <p:extLst>
      <p:ext uri="{BB962C8B-B14F-4D97-AF65-F5344CB8AC3E}">
        <p14:creationId xmlns:p14="http://schemas.microsoft.com/office/powerpoint/2010/main" val="1664039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492" y="481914"/>
            <a:ext cx="9193427" cy="3416320"/>
          </a:xfrm>
          <a:prstGeom prst="rect">
            <a:avLst/>
          </a:prstGeom>
          <a:noFill/>
        </p:spPr>
        <p:txBody>
          <a:bodyPr wrap="square" rtlCol="0">
            <a:spAutoFit/>
          </a:bodyPr>
          <a:lstStyle/>
          <a:p>
            <a:pPr algn="ctr"/>
            <a:r>
              <a:rPr lang="en-US" b="1" u="sng" dirty="0"/>
              <a:t>Required Postings:</a:t>
            </a:r>
            <a:r>
              <a:rPr lang="en-US" dirty="0"/>
              <a:t> </a:t>
            </a:r>
          </a:p>
          <a:p>
            <a:r>
              <a:rPr lang="en-US" dirty="0"/>
              <a:t> </a:t>
            </a:r>
          </a:p>
          <a:p>
            <a:r>
              <a:rPr lang="en-US" dirty="0"/>
              <a:t>The following forms must be provided to post at your polling place prior to opening the polls.  </a:t>
            </a:r>
            <a:r>
              <a:rPr lang="en-US" dirty="0" smtClean="0"/>
              <a:t>Forms </a:t>
            </a:r>
            <a:r>
              <a:rPr lang="en-US" dirty="0"/>
              <a:t>are subject to change and additional forms may be created to post in accordance to any change of the Texas Election Law Codes.</a:t>
            </a:r>
          </a:p>
          <a:p>
            <a:r>
              <a:rPr lang="en-US" dirty="0"/>
              <a:t> </a:t>
            </a:r>
          </a:p>
          <a:p>
            <a:r>
              <a:rPr lang="en-US" dirty="0"/>
              <a:t>ALL postings must be visible to the voter’s eye(s).  Post each posting in their required area if further instructed by your Authority Conducting the election.  Pay close ATTENTION as you are positioning the postings and that they are placed where it can be viewed at all times and not hidden by doors when propped opened/closed. If you have two or more languages required, try to post the postings side by side (Texas Election Code 272.005(a)).</a:t>
            </a:r>
          </a:p>
        </p:txBody>
      </p:sp>
    </p:spTree>
    <p:extLst>
      <p:ext uri="{BB962C8B-B14F-4D97-AF65-F5344CB8AC3E}">
        <p14:creationId xmlns:p14="http://schemas.microsoft.com/office/powerpoint/2010/main" val="3691030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135" y="247135"/>
            <a:ext cx="9131643" cy="5909310"/>
          </a:xfrm>
          <a:prstGeom prst="rect">
            <a:avLst/>
          </a:prstGeom>
          <a:noFill/>
        </p:spPr>
        <p:txBody>
          <a:bodyPr wrap="square" rtlCol="0">
            <a:spAutoFit/>
          </a:bodyPr>
          <a:lstStyle/>
          <a:p>
            <a:pPr marL="285750" lvl="0" indent="-285750">
              <a:buFont typeface="Arial" panose="020B0604020202020204" pitchFamily="34" charset="0"/>
              <a:buChar char="•"/>
            </a:pPr>
            <a:r>
              <a:rPr lang="en-US" dirty="0"/>
              <a:t>Notice of Total Number of Voters Who Have </a:t>
            </a:r>
            <a:r>
              <a:rPr lang="en-US" dirty="0" smtClean="0"/>
              <a:t>Voted (Yellow sheet that you need to update through the day) </a:t>
            </a:r>
            <a:r>
              <a:rPr lang="en-US" sz="1100" dirty="0"/>
              <a:t>(see Texas Election Code 61.007(c))</a:t>
            </a:r>
            <a:endParaRPr lang="en-US" sz="1600" dirty="0"/>
          </a:p>
          <a:p>
            <a:pPr marL="285750" lvl="0" indent="-285750">
              <a:buFont typeface="Arial" panose="020B0604020202020204" pitchFamily="34" charset="0"/>
              <a:buChar char="•"/>
            </a:pPr>
            <a:r>
              <a:rPr lang="en-US" dirty="0" smtClean="0"/>
              <a:t>Notice </a:t>
            </a:r>
            <a:r>
              <a:rPr lang="en-US" dirty="0"/>
              <a:t>of Voting Priority </a:t>
            </a:r>
            <a:r>
              <a:rPr lang="en-US" sz="1100" dirty="0"/>
              <a:t>(see Texas Code 62.0015)</a:t>
            </a:r>
            <a:endParaRPr lang="en-US" sz="1600" dirty="0"/>
          </a:p>
          <a:p>
            <a:pPr marL="285750" lvl="0" indent="-285750">
              <a:buFont typeface="Arial" panose="020B0604020202020204" pitchFamily="34" charset="0"/>
              <a:buChar char="•"/>
            </a:pPr>
            <a:r>
              <a:rPr lang="en-US" dirty="0"/>
              <a:t>Notice of Prohibition of Hand Guns in the Polling Place </a:t>
            </a:r>
            <a:r>
              <a:rPr lang="en-US" sz="1100" dirty="0"/>
              <a:t>(see Texas Penal Code 46.03(a)/§46.15)</a:t>
            </a:r>
            <a:endParaRPr lang="en-US" sz="1600" dirty="0"/>
          </a:p>
          <a:p>
            <a:pPr marL="285750" lvl="0" indent="-285750">
              <a:buFont typeface="Arial" panose="020B0604020202020204" pitchFamily="34" charset="0"/>
              <a:buChar char="•"/>
            </a:pPr>
            <a:r>
              <a:rPr lang="en-US" dirty="0"/>
              <a:t>Notice of Prohibition of Certain Devices within 100 Feet of Voting Location </a:t>
            </a:r>
            <a:r>
              <a:rPr lang="en-US" sz="1100" dirty="0"/>
              <a:t>(see Texas Election Code 61.014)</a:t>
            </a:r>
            <a:endParaRPr lang="en-US" sz="1600" dirty="0"/>
          </a:p>
          <a:p>
            <a:pPr marL="285750" lvl="0" indent="-285750">
              <a:buFont typeface="Arial" panose="020B0604020202020204" pitchFamily="34" charset="0"/>
              <a:buChar char="•"/>
            </a:pPr>
            <a:r>
              <a:rPr lang="en-US" dirty="0"/>
              <a:t>Distance Marker / NO Electioneering or Loitering within 100 feet of Voting Location </a:t>
            </a:r>
            <a:r>
              <a:rPr lang="en-US" sz="1100" dirty="0" smtClean="0"/>
              <a:t>(</a:t>
            </a:r>
            <a:r>
              <a:rPr lang="en-US" sz="1100" dirty="0"/>
              <a:t>see Texas Election Codes </a:t>
            </a:r>
            <a:r>
              <a:rPr lang="en-US" sz="1100" dirty="0" smtClean="0"/>
              <a:t>61.003/61.004/62.010)</a:t>
            </a:r>
            <a:endParaRPr lang="en-US" dirty="0"/>
          </a:p>
          <a:p>
            <a:pPr marL="285750" lvl="0" indent="-285750">
              <a:buFont typeface="Arial" panose="020B0604020202020204" pitchFamily="34" charset="0"/>
              <a:buChar char="•"/>
            </a:pPr>
            <a:r>
              <a:rPr lang="en-US" dirty="0"/>
              <a:t>Voter Complaint Information</a:t>
            </a:r>
          </a:p>
          <a:p>
            <a:pPr marL="285750" lvl="0" indent="-285750">
              <a:buFont typeface="Arial" panose="020B0604020202020204" pitchFamily="34" charset="0"/>
              <a:buChar char="•"/>
            </a:pPr>
            <a:r>
              <a:rPr lang="en-US" dirty="0"/>
              <a:t>ID Required for Texas Voters</a:t>
            </a:r>
          </a:p>
          <a:p>
            <a:pPr marL="285750" lvl="0" indent="-285750">
              <a:buFont typeface="Arial" panose="020B0604020202020204" pitchFamily="34" charset="0"/>
              <a:buChar char="•"/>
            </a:pPr>
            <a:r>
              <a:rPr lang="en-US" dirty="0"/>
              <a:t>Notice to Voter</a:t>
            </a:r>
          </a:p>
          <a:p>
            <a:pPr marL="285750" lvl="0" indent="-285750">
              <a:buFont typeface="Arial" panose="020B0604020202020204" pitchFamily="34" charset="0"/>
              <a:buChar char="•"/>
            </a:pPr>
            <a:r>
              <a:rPr lang="en-US" dirty="0" smtClean="0"/>
              <a:t>List of Declared Write-in Candidates</a:t>
            </a:r>
          </a:p>
          <a:p>
            <a:pPr marL="285750" lvl="0" indent="-285750">
              <a:buFont typeface="Arial" panose="020B0604020202020204" pitchFamily="34" charset="0"/>
              <a:buChar char="•"/>
            </a:pPr>
            <a:r>
              <a:rPr lang="en-US" dirty="0"/>
              <a:t>Precinct(s) Votes Here </a:t>
            </a:r>
            <a:endParaRPr lang="en-US" sz="1600" dirty="0"/>
          </a:p>
          <a:p>
            <a:pPr marL="285750" lvl="0" indent="-285750">
              <a:buFont typeface="Arial" panose="020B0604020202020204" pitchFamily="34" charset="0"/>
              <a:buChar char="•"/>
            </a:pPr>
            <a:r>
              <a:rPr lang="en-US" dirty="0"/>
              <a:t>Map of Voting Precinct(s) / Map of Polling </a:t>
            </a:r>
            <a:r>
              <a:rPr lang="en-US" dirty="0" smtClean="0"/>
              <a:t>Places</a:t>
            </a:r>
          </a:p>
          <a:p>
            <a:pPr marL="285750" lvl="0" indent="-285750">
              <a:buFont typeface="Arial" panose="020B0604020202020204" pitchFamily="34" charset="0"/>
              <a:buChar char="•"/>
            </a:pPr>
            <a:r>
              <a:rPr lang="en-US" dirty="0" smtClean="0"/>
              <a:t>Sample Ballots</a:t>
            </a:r>
          </a:p>
          <a:p>
            <a:pPr marL="285750" lvl="0" indent="-285750">
              <a:buFont typeface="Arial" panose="020B0604020202020204" pitchFamily="34" charset="0"/>
              <a:buChar char="•"/>
            </a:pPr>
            <a:r>
              <a:rPr lang="en-US" dirty="0" smtClean="0"/>
              <a:t>Instruction Posters</a:t>
            </a:r>
          </a:p>
          <a:p>
            <a:pPr marL="285750" lvl="0" indent="-285750">
              <a:buFont typeface="Arial" panose="020B0604020202020204" pitchFamily="34" charset="0"/>
              <a:buChar char="•"/>
            </a:pPr>
            <a:r>
              <a:rPr lang="en-US" dirty="0" smtClean="0"/>
              <a:t>Post any other additional signs provided by the your Authority Conducting the election.</a:t>
            </a:r>
          </a:p>
          <a:p>
            <a:pPr marL="285750" lvl="0" indent="-285750">
              <a:buFont typeface="Arial" panose="020B0604020202020204" pitchFamily="34" charset="0"/>
              <a:buChar char="•"/>
            </a:pPr>
            <a:endParaRPr lang="en-US" sz="1600" dirty="0"/>
          </a:p>
          <a:p>
            <a:pPr marL="285750" lvl="0" indent="-285750">
              <a:buFont typeface="Arial" panose="020B0604020202020204" pitchFamily="34" charset="0"/>
              <a:buChar char="•"/>
            </a:pPr>
            <a:endParaRPr lang="en-US" dirty="0"/>
          </a:p>
          <a:p>
            <a:pPr marL="285750" lvl="0" indent="-285750">
              <a:buFont typeface="Arial" panose="020B0604020202020204" pitchFamily="34" charset="0"/>
              <a:buChar char="•"/>
            </a:pPr>
            <a:endParaRPr lang="en-US" dirty="0"/>
          </a:p>
          <a:p>
            <a:pPr marL="285750" lvl="0" indent="-285750">
              <a:buFont typeface="Arial" panose="020B0604020202020204" pitchFamily="34" charset="0"/>
              <a:buChar char="•"/>
            </a:pPr>
            <a:endParaRPr lang="en-US" sz="1600" dirty="0" smtClean="0"/>
          </a:p>
        </p:txBody>
      </p:sp>
    </p:spTree>
    <p:extLst>
      <p:ext uri="{BB962C8B-B14F-4D97-AF65-F5344CB8AC3E}">
        <p14:creationId xmlns:p14="http://schemas.microsoft.com/office/powerpoint/2010/main" val="31855121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56951" y="593125"/>
            <a:ext cx="5733535" cy="369332"/>
          </a:xfrm>
          <a:prstGeom prst="rect">
            <a:avLst/>
          </a:prstGeom>
          <a:noFill/>
        </p:spPr>
        <p:txBody>
          <a:bodyPr wrap="square" rtlCol="0">
            <a:spAutoFit/>
          </a:bodyPr>
          <a:lstStyle/>
          <a:p>
            <a:pPr algn="ctr"/>
            <a:r>
              <a:rPr lang="en-US" dirty="0" smtClean="0"/>
              <a:t>Election Worker Forms to be completed</a:t>
            </a:r>
            <a:endParaRPr lang="en-US" dirty="0"/>
          </a:p>
        </p:txBody>
      </p:sp>
      <p:sp>
        <p:nvSpPr>
          <p:cNvPr id="3" name="TextBox 2"/>
          <p:cNvSpPr txBox="1"/>
          <p:nvPr/>
        </p:nvSpPr>
        <p:spPr>
          <a:xfrm>
            <a:off x="2261286" y="1668162"/>
            <a:ext cx="7228703" cy="4493538"/>
          </a:xfrm>
          <a:prstGeom prst="rect">
            <a:avLst/>
          </a:prstGeom>
          <a:noFill/>
        </p:spPr>
        <p:txBody>
          <a:bodyPr wrap="square" rtlCol="0">
            <a:spAutoFit/>
          </a:bodyPr>
          <a:lstStyle/>
          <a:p>
            <a:pPr marL="285750" indent="-285750">
              <a:buFont typeface="Arial" panose="020B0604020202020204" pitchFamily="34" charset="0"/>
              <a:buChar char="•"/>
            </a:pPr>
            <a:r>
              <a:rPr lang="en-US" dirty="0"/>
              <a:t>Chain of Custody Form</a:t>
            </a:r>
          </a:p>
          <a:p>
            <a:pPr marL="285750" indent="-285750">
              <a:buFont typeface="Arial" panose="020B0604020202020204" pitchFamily="34" charset="0"/>
              <a:buChar char="•"/>
            </a:pPr>
            <a:r>
              <a:rPr lang="en-US" dirty="0"/>
              <a:t>Ballot and Seal Certificate </a:t>
            </a:r>
            <a:endParaRPr lang="en-US" dirty="0"/>
          </a:p>
          <a:p>
            <a:pPr marL="285750" indent="-285750">
              <a:buFont typeface="Arial" panose="020B0604020202020204" pitchFamily="34" charset="0"/>
              <a:buChar char="•"/>
            </a:pPr>
            <a:r>
              <a:rPr lang="en-US" dirty="0"/>
              <a:t>Oaths</a:t>
            </a:r>
          </a:p>
          <a:p>
            <a:pPr marL="285750" indent="-285750">
              <a:buFont typeface="Arial" panose="020B0604020202020204" pitchFamily="34" charset="0"/>
              <a:buChar char="•"/>
            </a:pPr>
            <a:r>
              <a:rPr lang="en-US" dirty="0"/>
              <a:t>Statement of Compensation Form / Timesheets</a:t>
            </a:r>
          </a:p>
          <a:p>
            <a:pPr marL="285750" indent="-285750">
              <a:buFont typeface="Arial" panose="020B0604020202020204" pitchFamily="34" charset="0"/>
              <a:buChar char="•"/>
            </a:pPr>
            <a:r>
              <a:rPr lang="en-US" dirty="0" smtClean="0"/>
              <a:t>Register of Official Ballots </a:t>
            </a:r>
          </a:p>
          <a:p>
            <a:pPr marL="285750" indent="-285750">
              <a:buFont typeface="Arial" panose="020B0604020202020204" pitchFamily="34" charset="0"/>
              <a:buChar char="•"/>
            </a:pPr>
            <a:r>
              <a:rPr lang="en-US" dirty="0" smtClean="0"/>
              <a:t>Registered </a:t>
            </a:r>
            <a:r>
              <a:rPr lang="en-US" dirty="0"/>
              <a:t>of Spoiled Ballots </a:t>
            </a:r>
            <a:endParaRPr lang="en-US" sz="1600" dirty="0"/>
          </a:p>
          <a:p>
            <a:pPr marL="285750" indent="-285750">
              <a:buFont typeface="Arial" panose="020B0604020202020204" pitchFamily="34" charset="0"/>
              <a:buChar char="•"/>
            </a:pPr>
            <a:r>
              <a:rPr lang="en-US" dirty="0" smtClean="0"/>
              <a:t>Registration </a:t>
            </a:r>
            <a:r>
              <a:rPr lang="en-US" dirty="0"/>
              <a:t>Omissions List </a:t>
            </a:r>
            <a:endParaRPr lang="en-US" dirty="0"/>
          </a:p>
          <a:p>
            <a:pPr marL="285750" indent="-285750">
              <a:buFont typeface="Arial" panose="020B0604020202020204" pitchFamily="34" charset="0"/>
              <a:buChar char="•"/>
            </a:pPr>
            <a:r>
              <a:rPr lang="en-US" dirty="0" smtClean="0"/>
              <a:t>Problem and Incident Report Log </a:t>
            </a:r>
            <a:endParaRPr lang="en-US" sz="1600" dirty="0"/>
          </a:p>
          <a:p>
            <a:pPr marL="285750" indent="-285750">
              <a:buFont typeface="Arial" panose="020B0604020202020204" pitchFamily="34" charset="0"/>
              <a:buChar char="•"/>
            </a:pPr>
            <a:r>
              <a:rPr lang="en-US" dirty="0" smtClean="0"/>
              <a:t>Summary </a:t>
            </a:r>
            <a:r>
              <a:rPr lang="en-US" dirty="0"/>
              <a:t>of Provisional </a:t>
            </a:r>
            <a:r>
              <a:rPr lang="en-US" dirty="0" smtClean="0"/>
              <a:t>Ballots</a:t>
            </a:r>
            <a:endParaRPr lang="en-US" sz="1600" dirty="0"/>
          </a:p>
          <a:p>
            <a:pPr marL="285750" indent="-285750">
              <a:buFont typeface="Arial" panose="020B0604020202020204" pitchFamily="34" charset="0"/>
              <a:buChar char="•"/>
            </a:pPr>
            <a:r>
              <a:rPr lang="en-US" dirty="0" smtClean="0"/>
              <a:t>List </a:t>
            </a:r>
            <a:r>
              <a:rPr lang="en-US" dirty="0"/>
              <a:t>of Provisional </a:t>
            </a:r>
            <a:r>
              <a:rPr lang="en-US" dirty="0" smtClean="0"/>
              <a:t>Voters</a:t>
            </a:r>
            <a:endParaRPr lang="en-US" sz="1600" dirty="0"/>
          </a:p>
          <a:p>
            <a:pPr marL="285750" indent="-285750">
              <a:buFont typeface="Arial" panose="020B0604020202020204" pitchFamily="34" charset="0"/>
              <a:buChar char="•"/>
            </a:pPr>
            <a:r>
              <a:rPr lang="en-US" dirty="0" smtClean="0"/>
              <a:t>Verification </a:t>
            </a:r>
            <a:r>
              <a:rPr lang="en-US" dirty="0"/>
              <a:t>of Provisional Ballots and Serial </a:t>
            </a:r>
            <a:r>
              <a:rPr lang="en-US" dirty="0" smtClean="0"/>
              <a:t>Numbers</a:t>
            </a:r>
            <a:endParaRPr lang="en-US" sz="1600" dirty="0"/>
          </a:p>
          <a:p>
            <a:pPr marL="285750" indent="-285750">
              <a:buFont typeface="Arial" panose="020B0604020202020204" pitchFamily="34" charset="0"/>
              <a:buChar char="•"/>
            </a:pPr>
            <a:r>
              <a:rPr lang="en-US" dirty="0"/>
              <a:t>Election Official Name Tags </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4073923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04335" y="457200"/>
            <a:ext cx="8353168" cy="4801314"/>
          </a:xfrm>
          <a:prstGeom prst="rect">
            <a:avLst/>
          </a:prstGeom>
          <a:noFill/>
        </p:spPr>
        <p:txBody>
          <a:bodyPr wrap="square" rtlCol="0">
            <a:spAutoFit/>
          </a:bodyPr>
          <a:lstStyle/>
          <a:p>
            <a:pPr algn="ctr"/>
            <a:r>
              <a:rPr lang="en-US" b="1" u="sng" dirty="0"/>
              <a:t>Preparation of Check-In Station(s</a:t>
            </a:r>
            <a:r>
              <a:rPr lang="en-US" b="1" u="sng" dirty="0" smtClean="0"/>
              <a:t>):</a:t>
            </a:r>
            <a:endParaRPr lang="en-US" dirty="0"/>
          </a:p>
          <a:p>
            <a:pPr algn="ctr"/>
            <a:r>
              <a:rPr lang="en-US" b="1" dirty="0"/>
              <a:t> </a:t>
            </a:r>
            <a:endParaRPr lang="en-US" dirty="0"/>
          </a:p>
          <a:p>
            <a:pPr marL="285750" lvl="0" indent="-285750">
              <a:buFont typeface="Arial" panose="020B0604020202020204" pitchFamily="34" charset="0"/>
              <a:buChar char="•"/>
            </a:pPr>
            <a:r>
              <a:rPr lang="en-US" dirty="0"/>
              <a:t>Verify seal and break seal on </a:t>
            </a:r>
            <a:r>
              <a:rPr lang="en-US" dirty="0" smtClean="0"/>
              <a:t>e-</a:t>
            </a:r>
            <a:r>
              <a:rPr lang="en-US" dirty="0" err="1" smtClean="0"/>
              <a:t>pollbook</a:t>
            </a:r>
            <a:r>
              <a:rPr lang="en-US" dirty="0" smtClean="0"/>
              <a:t> </a:t>
            </a:r>
            <a:r>
              <a:rPr lang="en-US" dirty="0"/>
              <a:t>– document on Chain of Custody form.</a:t>
            </a:r>
          </a:p>
          <a:p>
            <a:pPr marL="285750" lvl="0" indent="-285750">
              <a:buFont typeface="Arial" panose="020B0604020202020204" pitchFamily="34" charset="0"/>
              <a:buChar char="•"/>
            </a:pPr>
            <a:r>
              <a:rPr lang="en-US" dirty="0"/>
              <a:t>Remove e-</a:t>
            </a:r>
            <a:r>
              <a:rPr lang="en-US" dirty="0" err="1"/>
              <a:t>pollbook</a:t>
            </a:r>
            <a:r>
              <a:rPr lang="en-US" dirty="0"/>
              <a:t>, all printers </a:t>
            </a:r>
            <a:r>
              <a:rPr lang="en-US" dirty="0" smtClean="0"/>
              <a:t>and power cords.</a:t>
            </a:r>
            <a:r>
              <a:rPr lang="en-US" dirty="0"/>
              <a:t>	</a:t>
            </a:r>
          </a:p>
          <a:p>
            <a:pPr marL="285750" lvl="0" indent="-285750">
              <a:buFont typeface="Arial" panose="020B0604020202020204" pitchFamily="34" charset="0"/>
              <a:buChar char="•"/>
            </a:pPr>
            <a:r>
              <a:rPr lang="en-US" dirty="0"/>
              <a:t>Connect the </a:t>
            </a:r>
            <a:r>
              <a:rPr lang="en-US" dirty="0" smtClean="0"/>
              <a:t>power cord </a:t>
            </a:r>
            <a:r>
              <a:rPr lang="en-US" dirty="0"/>
              <a:t>to the </a:t>
            </a:r>
            <a:r>
              <a:rPr lang="en-US" dirty="0" smtClean="0"/>
              <a:t>e-</a:t>
            </a:r>
            <a:r>
              <a:rPr lang="en-US" dirty="0" err="1" smtClean="0"/>
              <a:t>pollbook</a:t>
            </a:r>
            <a:r>
              <a:rPr lang="en-US" dirty="0" smtClean="0"/>
              <a:t> printer. </a:t>
            </a:r>
            <a:endParaRPr lang="en-US" dirty="0"/>
          </a:p>
          <a:p>
            <a:pPr marL="285750" lvl="0" indent="-285750">
              <a:buFont typeface="Arial" panose="020B0604020202020204" pitchFamily="34" charset="0"/>
              <a:buChar char="•"/>
            </a:pPr>
            <a:r>
              <a:rPr lang="en-US" dirty="0" smtClean="0"/>
              <a:t>Turn on Thermal Printer first before powering up the </a:t>
            </a:r>
            <a:r>
              <a:rPr lang="en-US" dirty="0" err="1" smtClean="0"/>
              <a:t>ePollbook</a:t>
            </a:r>
            <a:r>
              <a:rPr lang="en-US" dirty="0" smtClean="0"/>
              <a:t> so the Bluetooth will sync with the </a:t>
            </a:r>
            <a:r>
              <a:rPr lang="en-US" dirty="0" err="1" smtClean="0"/>
              <a:t>pollpad</a:t>
            </a:r>
            <a:r>
              <a:rPr lang="en-US" dirty="0" smtClean="0"/>
              <a:t>.</a:t>
            </a:r>
            <a:endParaRPr lang="en-US" dirty="0"/>
          </a:p>
          <a:p>
            <a:pPr marL="285750" lvl="0" indent="-285750">
              <a:buFont typeface="Arial" panose="020B0604020202020204" pitchFamily="34" charset="0"/>
              <a:buChar char="•"/>
            </a:pPr>
            <a:r>
              <a:rPr lang="en-US" dirty="0"/>
              <a:t>Find your surge protector and plug in to the nearest power outlet.</a:t>
            </a:r>
          </a:p>
          <a:p>
            <a:pPr marL="285750" lvl="0" indent="-285750">
              <a:buFont typeface="Arial" panose="020B0604020202020204" pitchFamily="34" charset="0"/>
              <a:buChar char="•"/>
            </a:pPr>
            <a:r>
              <a:rPr lang="en-US" dirty="0"/>
              <a:t>Plug the e-</a:t>
            </a:r>
            <a:r>
              <a:rPr lang="en-US" dirty="0" err="1"/>
              <a:t>pollbook</a:t>
            </a:r>
            <a:r>
              <a:rPr lang="en-US" dirty="0"/>
              <a:t> and printers into the surge protector provided; position cords to keep a safe work environment.</a:t>
            </a:r>
          </a:p>
          <a:p>
            <a:pPr marL="285750" lvl="0" indent="-285750">
              <a:buFont typeface="Arial" panose="020B0604020202020204" pitchFamily="34" charset="0"/>
              <a:buChar char="•"/>
            </a:pPr>
            <a:r>
              <a:rPr lang="en-US" dirty="0"/>
              <a:t>Turn the surge protector power button on</a:t>
            </a:r>
            <a:r>
              <a:rPr lang="en-US" dirty="0" smtClean="0"/>
              <a:t>.</a:t>
            </a:r>
          </a:p>
          <a:p>
            <a:pPr marL="285750" lvl="0" indent="-285750">
              <a:buFont typeface="Arial" panose="020B0604020202020204" pitchFamily="34" charset="0"/>
              <a:buChar char="•"/>
            </a:pPr>
            <a:r>
              <a:rPr lang="en-US" dirty="0" smtClean="0"/>
              <a:t>Have </a:t>
            </a:r>
            <a:r>
              <a:rPr lang="en-US" dirty="0"/>
              <a:t>a location where you can keep all of your important paperwork secured and organized. This area should not be accessible to voters</a:t>
            </a:r>
            <a:r>
              <a:rPr lang="en-US" dirty="0" smtClean="0"/>
              <a:t>.</a:t>
            </a:r>
          </a:p>
          <a:p>
            <a:pPr marL="285750" lvl="0" indent="-285750">
              <a:buFont typeface="Arial" panose="020B0604020202020204" pitchFamily="34" charset="0"/>
              <a:buChar char="•"/>
            </a:pPr>
            <a:r>
              <a:rPr lang="en-US" dirty="0"/>
              <a:t>Have ballot stock ready.</a:t>
            </a:r>
          </a:p>
          <a:p>
            <a:pPr marL="285750" lvl="0" indent="-285750">
              <a:buFont typeface="Arial" panose="020B0604020202020204" pitchFamily="34" charset="0"/>
              <a:buChar char="•"/>
            </a:pPr>
            <a:r>
              <a:rPr lang="en-US" dirty="0"/>
              <a:t>Judges </a:t>
            </a:r>
            <a:r>
              <a:rPr lang="en-US" b="1" u="sng" dirty="0"/>
              <a:t>FULL</a:t>
            </a:r>
            <a:r>
              <a:rPr lang="en-US" dirty="0"/>
              <a:t> signature on back of each </a:t>
            </a:r>
            <a:r>
              <a:rPr lang="en-US" dirty="0" smtClean="0"/>
              <a:t>ballot handed to Voter.</a:t>
            </a:r>
            <a:endParaRPr lang="en-US" dirty="0"/>
          </a:p>
          <a:p>
            <a:pPr marL="285750" lvl="0" indent="-285750">
              <a:buFont typeface="Arial" panose="020B0604020202020204" pitchFamily="34" charset="0"/>
              <a:buChar char="•"/>
            </a:pPr>
            <a:endParaRPr lang="en-US" dirty="0"/>
          </a:p>
        </p:txBody>
      </p:sp>
    </p:spTree>
    <p:extLst>
      <p:ext uri="{BB962C8B-B14F-4D97-AF65-F5344CB8AC3E}">
        <p14:creationId xmlns:p14="http://schemas.microsoft.com/office/powerpoint/2010/main" val="235449563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413</TotalTime>
  <Words>625</Words>
  <Application>Microsoft Office PowerPoint</Application>
  <PresentationFormat>Widescreen</PresentationFormat>
  <Paragraphs>164</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Trebuchet MS</vt:lpstr>
      <vt:lpstr>Wingdings 3</vt:lpstr>
      <vt:lpstr>Facet</vt:lpstr>
      <vt:lpstr>Welcome </vt:lpstr>
      <vt:lpstr>How to set up your equipment and the polling location.</vt:lpstr>
      <vt:lpstr>Election Day Opening Checklist </vt:lpstr>
      <vt:lpstr>Election Day Opening Checklist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DJ Olive</dc:creator>
  <cp:lastModifiedBy>DJ Olive</cp:lastModifiedBy>
  <cp:revision>17</cp:revision>
  <dcterms:created xsi:type="dcterms:W3CDTF">2022-02-08T14:51:11Z</dcterms:created>
  <dcterms:modified xsi:type="dcterms:W3CDTF">2022-02-08T21:44:35Z</dcterms:modified>
</cp:coreProperties>
</file>